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A3%D9%81%D9%84%D8%A7%D8%B7%D9%88%D9%86#cite_note-:0-5" TargetMode="External"/><Relationship Id="rId2" Type="http://schemas.openxmlformats.org/officeDocument/2006/relationships/hyperlink" Target="https://ar.wikipedia.org/wiki/%D8%A3%D8%AC%D8%A7%D9%86%D9%8A%D8%B7%D8%B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wikipedia.org/wiki/%D8%A7%D9%84%D9%81%D9%8A%D8%B6" TargetMode="External"/><Relationship Id="rId2" Type="http://schemas.openxmlformats.org/officeDocument/2006/relationships/hyperlink" Target="https://ar.wikipedia.org/wiki/%D8%A7%D9%84%D9%81%D9%84%D8%B3%D9%81%D8%A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9%85%D9%8A%D9%86%D9%88%D9%86" TargetMode="External"/><Relationship Id="rId2" Type="http://schemas.openxmlformats.org/officeDocument/2006/relationships/hyperlink" Target="https://ar.wikipedia.org/w/index.php?title=%D9%86%D8%B8%D8%B1%D9%8A%D8%A9_%D8%A7%D9%84%D8%AA%D8%B0%D9%83%D8%B1&amp;action=edit&amp;redlink=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r.wikipedia.org/wiki/%D8%B1%D9%8A%D8%A7%D8%B6%D9%8A%D8%A7%D8%AA" TargetMode="External"/><Relationship Id="rId2" Type="http://schemas.openxmlformats.org/officeDocument/2006/relationships/hyperlink" Target="https://ar.wikipedia.org/wiki/%D8%A7%D9%84%D8%AF%D9%8A%D8%A7%D9%84%D9%83%D8%AA%D9%8A%D9%83%D8%A7" TargetMode="External"/><Relationship Id="rId1" Type="http://schemas.openxmlformats.org/officeDocument/2006/relationships/slideLayout" Target="../slideLayouts/slideLayout2.xml"/><Relationship Id="rId5" Type="http://schemas.openxmlformats.org/officeDocument/2006/relationships/hyperlink" Target="https://ar.wikipedia.org/w/index.php?title=%D9%81%D9%8A%D8%AF%D9%88%D9%86&amp;action=edit&amp;redlink=1" TargetMode="External"/><Relationship Id="rId4" Type="http://schemas.openxmlformats.org/officeDocument/2006/relationships/hyperlink" Target="https://ar.wikipedia.org/w/index.php?title=%D9%86%D8%B8%D8%B1%D9%8A%D8%A9_%D8%A7%D9%84%D8%AA%D8%B0%D9%83%D8%B1&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8941"/>
            <a:ext cx="9448800" cy="3409560"/>
          </a:xfrm>
        </p:spPr>
        <p:txBody>
          <a:bodyPr/>
          <a:lstStyle/>
          <a:p>
            <a:pPr algn="ctr"/>
            <a:r>
              <a:rPr lang="en-US" dirty="0" smtClean="0"/>
              <a:t>Plato</a:t>
            </a:r>
            <a:endParaRPr lang="en-US" dirty="0"/>
          </a:p>
        </p:txBody>
      </p:sp>
      <p:sp>
        <p:nvSpPr>
          <p:cNvPr id="3" name="Subtitle 2"/>
          <p:cNvSpPr>
            <a:spLocks noGrp="1"/>
          </p:cNvSpPr>
          <p:nvPr>
            <p:ph type="subTitle" idx="1"/>
          </p:nvPr>
        </p:nvSpPr>
        <p:spPr/>
        <p:txBody>
          <a:bodyPr>
            <a:normAutofit fontScale="47500" lnSpcReduction="20000"/>
          </a:bodyPr>
          <a:lstStyle/>
          <a:p>
            <a:pPr algn="ctr"/>
            <a:r>
              <a:rPr lang="ar-IQ" sz="4000" dirty="0" smtClean="0">
                <a:solidFill>
                  <a:schemeClr val="accent3"/>
                </a:solidFill>
              </a:rPr>
              <a:t>افلاطون ( ارستوكليس بن ارستون)</a:t>
            </a:r>
          </a:p>
          <a:p>
            <a:pPr algn="ctr"/>
            <a:r>
              <a:rPr lang="ar-IQ" sz="4000" dirty="0" smtClean="0">
                <a:solidFill>
                  <a:schemeClr val="accent3"/>
                </a:solidFill>
              </a:rPr>
              <a:t>427 ق.م – 347 ق.م </a:t>
            </a:r>
            <a:endParaRPr lang="en-US" sz="4000" dirty="0">
              <a:solidFill>
                <a:schemeClr val="accent3"/>
              </a:solidFill>
            </a:endParaRPr>
          </a:p>
        </p:txBody>
      </p:sp>
      <p:pic>
        <p:nvPicPr>
          <p:cNvPr id="1028" name="Picture 4" descr="Head Platon Glyptothek Munich 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40" y="1501676"/>
            <a:ext cx="2153274" cy="29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93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solidFill>
                  <a:srgbClr val="FF0000"/>
                </a:solidFill>
              </a:rPr>
              <a:t>نظرية المعرفة عند أفلاطون</a:t>
            </a:r>
            <a:br>
              <a:rPr lang="ar-IQ"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algn="r" rtl="1"/>
            <a:r>
              <a:rPr lang="ar-IQ" b="1" dirty="0"/>
              <a:t>القسم الأول</a:t>
            </a:r>
            <a:r>
              <a:rPr lang="ar-IQ" dirty="0"/>
              <a:t> يرمز للأشباح والظلال المنعكسة عن العالم المحسوس والمعرفة التي تتناولها يسميها وهم.</a:t>
            </a:r>
          </a:p>
          <a:p>
            <a:pPr algn="r" rtl="1"/>
            <a:r>
              <a:rPr lang="ar-IQ" b="1" dirty="0"/>
              <a:t>القسم الثاني</a:t>
            </a:r>
            <a:r>
              <a:rPr lang="ar-IQ" dirty="0"/>
              <a:t> والقسم الذي يليه في المرتبة يشير لموجودات العالم الحسي المرئي ومعرفتها ظن.</a:t>
            </a:r>
          </a:p>
          <a:p>
            <a:pPr algn="r" rtl="1"/>
            <a:r>
              <a:rPr lang="ar-IQ" b="1" dirty="0"/>
              <a:t>القسم الثالث</a:t>
            </a:r>
            <a:r>
              <a:rPr lang="ar-IQ" dirty="0"/>
              <a:t> ويشير إلى التصورات الرياضية ومعرفتها فكر استدلالي</a:t>
            </a:r>
          </a:p>
          <a:p>
            <a:pPr algn="r" rtl="1"/>
            <a:r>
              <a:rPr lang="ar-IQ" b="1" dirty="0"/>
              <a:t>القسم الرابع</a:t>
            </a:r>
            <a:r>
              <a:rPr lang="ar-IQ" dirty="0"/>
              <a:t> ويشير إلى المعقولات التي هي أقرب إلى الميادئ والتي هي موجودة بغير حاجة للمحسوس فهي عالم المثل ومعرفتها تعقل</a:t>
            </a:r>
          </a:p>
          <a:p>
            <a:pPr algn="r" rtl="1"/>
            <a:endParaRPr lang="en-US" dirty="0"/>
          </a:p>
        </p:txBody>
      </p:sp>
    </p:spTree>
    <p:extLst>
      <p:ext uri="{BB962C8B-B14F-4D97-AF65-F5344CB8AC3E}">
        <p14:creationId xmlns:p14="http://schemas.microsoft.com/office/powerpoint/2010/main" val="266059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ÙÙ Ø§ÙÙØ§Ø·ÙÙ :     1 - ÙÙØ§Ù Ø¹Ø¯Ø¯ ÙÙ Ø§ÙØ±Ø¬Ø§Ù ÙØ¹ÙØ´ÙÙ ÙÙ ÙÙÙ , ÙÙÙ ÙÙÙÙ Ø£ÙÙÙ 4 Ø±Ø¬Ø§Ù ... ÙØ¤ÙØ§Ø¡ Ø§ÙØ±Ø¬Ø§Ù ÙÙ ÙØ¹Ø±ÙÙØ§ Ø£Ù Ø´ÙØ¡ Ø§Ø¨Ø¯Ø§Ù ÙÙ Ø­ÙØ§ØªÙÙ ØºÙØ± ÙØ°Ø§ Ø§ÙÙÙÙ , ÙÙØ¯ ÙØ§ÙÙØ§ ÙÙÙ ÙÙØ° ÙØ¹ÙÙØ© Ø£Ø¸ÙØ§Ø±ÙÙ Ù Ø¬ÙÙØ¹ ÙØ±Ø§Ø­Ù Ø­ÙØ§ØªÙÙ ÙØ§ÙØª ÙÙ ÙØ°Ø§ Ø§ÙÙÙÙ .! ÙØ¤ÙØ§Ø¡ Ø§ÙØ±Ø¬Ø§Ù ÙÙÙØ¯ÙÙ ÙÙ ÙØ°Ø§ Ø§ÙÙÙÙ ÙÙ Ø£Ø·Ø±Ø§ÙÙÙ Ù Ø£Ø¹ÙØ§ÙÙÙ Ø¨Ø£ØºÙØ§Ù Ù ÙÙÙØ¯ , Ø¨Ø­ÙØ« ÙØ§ ÙØ³ØªØ·ÙØ¹ÙÙ Ø§ÙØ¥ÙØªÙØ§Øª Ù Ø§ÙÙØ¸Ø± ÙÙØ®ÙÙ .!  ÙÙÙØªØ§Ø¨Ø¹Ø© ... Ø§ÙÙØ± Ø¹ÙÙ Ø§ÙØµÙØ±Ø©: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866" y="1004551"/>
            <a:ext cx="10734947" cy="52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7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dirty="0"/>
              <a:t/>
            </a:r>
            <a:br>
              <a:rPr lang="ar-IQ" dirty="0"/>
            </a:br>
            <a:r>
              <a:rPr lang="ar-IQ" sz="8000" dirty="0">
                <a:solidFill>
                  <a:schemeClr val="accent2"/>
                </a:solidFill>
              </a:rPr>
              <a:t>حياته</a:t>
            </a:r>
            <a:endParaRPr lang="en-US" dirty="0"/>
          </a:p>
        </p:txBody>
      </p:sp>
      <p:sp>
        <p:nvSpPr>
          <p:cNvPr id="3" name="Content Placeholder 2"/>
          <p:cNvSpPr>
            <a:spLocks noGrp="1"/>
          </p:cNvSpPr>
          <p:nvPr>
            <p:ph idx="1"/>
          </p:nvPr>
        </p:nvSpPr>
        <p:spPr/>
        <p:txBody>
          <a:bodyPr/>
          <a:lstStyle/>
          <a:p>
            <a:pPr algn="r" rtl="1"/>
            <a:r>
              <a:rPr lang="ar-IQ" dirty="0"/>
              <a:t>ولد وسمي "ارستوكليس بن ارستون" في أثينا </a:t>
            </a:r>
            <a:r>
              <a:rPr lang="ar-IQ" dirty="0">
                <a:hlinkClick r:id="rId2" tooltip="أجانيطس"/>
              </a:rPr>
              <a:t>أوأجانيطس</a:t>
            </a:r>
            <a:r>
              <a:rPr lang="ar-IQ" dirty="0"/>
              <a:t>، لا يعرف تاريخ ولادته بالتحديد، ولكن من المرجح أن يكون قد ولد عام 427 ق.م. عرف بأفلاطون، وتعني عريض المنكبين، ولوساعة جبهته وعظم البسطة والجسم</a:t>
            </a:r>
            <a:r>
              <a:rPr lang="ar-IQ" baseline="30000" dirty="0">
                <a:hlinkClick r:id="rId3"/>
              </a:rPr>
              <a:t>[5]</a:t>
            </a:r>
            <a:r>
              <a:rPr lang="ar-IQ" dirty="0"/>
              <a:t>. ينحدر أفلاطون من عائلة أرستقراطية عريقة كان لها دور في المجتمع اليوناني. والده هو ارستون وينتمي لكوديرين ووالدته فريكتونا. وتولى تربيته زوج امه فورلامس من سولون.</a:t>
            </a:r>
            <a:r>
              <a:rPr lang="ar-IQ" baseline="30000" dirty="0">
                <a:hlinkClick r:id="rId3"/>
              </a:rPr>
              <a:t>[5]</a:t>
            </a:r>
            <a:r>
              <a:rPr lang="ar-IQ" dirty="0"/>
              <a:t> عاش أفلاطون في أفضل فترات أثينا، حيث كانت الثقافة اليونانية في أوج ازدهارها في عهد بيركليس -عهد العلم السقراطي وفن </a:t>
            </a:r>
            <a:r>
              <a:rPr lang="ar-IQ" dirty="0" smtClean="0"/>
              <a:t>فدياس.</a:t>
            </a:r>
          </a:p>
          <a:p>
            <a:pPr algn="r" rtl="1"/>
            <a:r>
              <a:rPr lang="ar-IQ" dirty="0" smtClean="0"/>
              <a:t>لم </a:t>
            </a:r>
            <a:r>
              <a:rPr lang="ar-IQ" dirty="0"/>
              <a:t>يشترك أفلاطون بشكل مباشر في الحياة السياسية ولكنه حاول أن يطبق أفكاره بأي شكل، وكان يدعو إلى تغيير كل النظام السياسي وإلى "جعل الفلاسفة ملوكاً". كان مقتنعاً تماماً بأن السياسة على يد الفيلسوف ستحول العالم تماماً في اتجاه فكرة الخير، ولكن ذلك لم يحدث، فلم يصنع سيمون، بيركليس، تيموستوكليس وميلسياديس من الأثينيين بشراً أحسن، فقد كان دورهم فقط يعتمد على توسيع حدود أثينا، وقد عرفوا بأنفسهم الشر والظلم الكامنين عند الأثينيين، وهذا يعني بأنهم لم ينجحوا في تربيتهم بروح الخير والعدل أو أنهم لم يريدوا ذلك، كتب أفلاطون في "جورجياس":</a:t>
            </a:r>
            <a:endParaRPr lang="en-US" dirty="0"/>
          </a:p>
        </p:txBody>
      </p:sp>
    </p:spTree>
    <p:extLst>
      <p:ext uri="{BB962C8B-B14F-4D97-AF65-F5344CB8AC3E}">
        <p14:creationId xmlns:p14="http://schemas.microsoft.com/office/powerpoint/2010/main" val="329927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8/Sanzio_01_Plato_Aristotle.jpg/800px-Sanzio_01_Plato_Aristot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91" y="605307"/>
            <a:ext cx="4495424" cy="588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4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2"/>
                </a:solidFill>
              </a:rPr>
              <a:t>مؤلَّفاته</a:t>
            </a:r>
            <a:r>
              <a:rPr lang="ar-IQ" dirty="0"/>
              <a:t/>
            </a:r>
            <a:br>
              <a:rPr lang="ar-IQ" dirty="0"/>
            </a:br>
            <a:endParaRPr lang="en-US" dirty="0"/>
          </a:p>
        </p:txBody>
      </p:sp>
      <p:sp>
        <p:nvSpPr>
          <p:cNvPr id="3" name="Content Placeholder 2"/>
          <p:cNvSpPr>
            <a:spLocks noGrp="1"/>
          </p:cNvSpPr>
          <p:nvPr>
            <p:ph idx="1"/>
          </p:nvPr>
        </p:nvSpPr>
        <p:spPr/>
        <p:txBody>
          <a:bodyPr>
            <a:noAutofit/>
          </a:bodyPr>
          <a:lstStyle/>
          <a:p>
            <a:pPr algn="r" rtl="1"/>
            <a:r>
              <a:rPr lang="ar-IQ" sz="2000" dirty="0"/>
              <a:t>محاورات المرحلة المبكرة (السقراطية)</a:t>
            </a:r>
          </a:p>
          <a:p>
            <a:pPr algn="r" rtl="1"/>
            <a:r>
              <a:rPr lang="ar-IQ" sz="2000" dirty="0"/>
              <a:t>محاورات المرحلة الوسطى (الإنشائية)</a:t>
            </a:r>
          </a:p>
          <a:p>
            <a:pPr algn="r" rtl="1"/>
            <a:r>
              <a:rPr lang="ar-IQ" sz="2000" dirty="0"/>
              <a:t>محاورات المرحلة المتأخرة (الديالكتيكية)</a:t>
            </a:r>
          </a:p>
          <a:p>
            <a:pPr algn="r" rtl="1"/>
            <a:r>
              <a:rPr lang="ar-IQ" sz="2000" dirty="0"/>
              <a:t>أهم أعماله هي:</a:t>
            </a:r>
          </a:p>
          <a:p>
            <a:pPr algn="r" rtl="1"/>
            <a:r>
              <a:rPr lang="ar-IQ" sz="2000" dirty="0"/>
              <a:t>الدفاع عن سقراط</a:t>
            </a:r>
          </a:p>
          <a:p>
            <a:pPr algn="r" rtl="1"/>
            <a:r>
              <a:rPr lang="ar-IQ" sz="2000" dirty="0"/>
              <a:t>لاخيس (حوار حول الشجاعة)</a:t>
            </a:r>
          </a:p>
          <a:p>
            <a:pPr algn="r" rtl="1"/>
            <a:r>
              <a:rPr lang="ar-IQ" sz="2000" dirty="0"/>
              <a:t>خارمنيدس (حوار حول المثابرة)</a:t>
            </a:r>
          </a:p>
          <a:p>
            <a:pPr algn="r" rtl="1"/>
            <a:r>
              <a:rPr lang="ar-IQ" sz="2000" dirty="0"/>
              <a:t>أيتيفرون (حول التدين)</a:t>
            </a:r>
          </a:p>
          <a:p>
            <a:pPr algn="r" rtl="1"/>
            <a:r>
              <a:rPr lang="ar-IQ" sz="2000" dirty="0"/>
              <a:t>بروتاجوراس (حول الفضيلة)</a:t>
            </a:r>
          </a:p>
          <a:p>
            <a:pPr algn="r" rtl="1"/>
            <a:r>
              <a:rPr lang="ar-IQ" sz="2000" dirty="0"/>
              <a:t>جورجياس (في نقد الأنانية)</a:t>
            </a:r>
          </a:p>
          <a:p>
            <a:pPr marL="0" indent="0" algn="r" rtl="1">
              <a:buNone/>
            </a:pPr>
            <a:endParaRPr lang="en-US" sz="2000" dirty="0"/>
          </a:p>
        </p:txBody>
      </p:sp>
    </p:spTree>
    <p:extLst>
      <p:ext uri="{BB962C8B-B14F-4D97-AF65-F5344CB8AC3E}">
        <p14:creationId xmlns:p14="http://schemas.microsoft.com/office/powerpoint/2010/main" val="333784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69702"/>
            <a:ext cx="10820400" cy="5548984"/>
          </a:xfrm>
        </p:spPr>
        <p:txBody>
          <a:bodyPr>
            <a:normAutofit lnSpcReduction="10000"/>
          </a:bodyPr>
          <a:lstStyle/>
          <a:p>
            <a:pPr algn="r" rtl="1"/>
            <a:r>
              <a:rPr lang="ar-IQ" sz="2400" dirty="0"/>
              <a:t>كراتيل (حول اللغة، والهيراقليطية والاسمية)</a:t>
            </a:r>
          </a:p>
          <a:p>
            <a:pPr algn="r" rtl="1"/>
            <a:r>
              <a:rPr lang="ar-IQ" sz="2400" dirty="0"/>
              <a:t>مينون (حول إمكانية تعلم الفضيلة)</a:t>
            </a:r>
          </a:p>
          <a:p>
            <a:pPr algn="r" rtl="1"/>
            <a:r>
              <a:rPr lang="ar-IQ" sz="2400" dirty="0"/>
              <a:t>فايدروس (توضيح العلاقة بين الروح والفكرة)</a:t>
            </a:r>
          </a:p>
          <a:p>
            <a:pPr algn="r" rtl="1"/>
            <a:r>
              <a:rPr lang="ar-IQ" sz="2400" dirty="0"/>
              <a:t>تياتيت (حول المعرفة)</a:t>
            </a:r>
          </a:p>
          <a:p>
            <a:pPr algn="r" rtl="1"/>
            <a:r>
              <a:rPr lang="ar-IQ" sz="2400" dirty="0"/>
              <a:t>بارمنيدس (توشيح المنهج الجدلي)</a:t>
            </a:r>
          </a:p>
          <a:p>
            <a:pPr algn="r" rtl="1"/>
            <a:r>
              <a:rPr lang="ar-IQ" sz="2400" dirty="0"/>
              <a:t>السفسطائي (حول الوجود)</a:t>
            </a:r>
          </a:p>
          <a:p>
            <a:pPr algn="r" rtl="1"/>
            <a:r>
              <a:rPr lang="ar-IQ" sz="2400" dirty="0"/>
              <a:t>فيليب (حول الخير، والعلاقة بين اللذة والحكمة)</a:t>
            </a:r>
          </a:p>
          <a:p>
            <a:pPr algn="r" rtl="1"/>
            <a:r>
              <a:rPr lang="ar-IQ" sz="2400" dirty="0"/>
              <a:t>تيمايوس (فلسفة الطبيعة)</a:t>
            </a:r>
          </a:p>
          <a:p>
            <a:pPr algn="r" rtl="1"/>
            <a:r>
              <a:rPr lang="ar-IQ" sz="2400" dirty="0"/>
              <a:t>القانون (يعرض فيه إضافات لنظريته حول الدولة المثالية)</a:t>
            </a:r>
          </a:p>
          <a:p>
            <a:pPr algn="r" rtl="1"/>
            <a:r>
              <a:rPr lang="ar-IQ" sz="2400" dirty="0"/>
              <a:t>فيدون (حول خلود الروح): يدور هذا الحوار في الحجرة التي كان سقراط ينتظر الموت فيها. لأن الحضور، وانطلاقًا مما كان يدَّعيه بأن الفيلسوف الحقيقي لا يخشى الموت، يدعو المعلِّم لكي يبرهن على خلود النفس.</a:t>
            </a:r>
          </a:p>
          <a:p>
            <a:pPr algn="r" rtl="1"/>
            <a:r>
              <a:rPr lang="ar-IQ" dirty="0"/>
              <a:t>المأدبة (حول الحب): يبيِّن هذا الحوار، الذي جرى تأليفه في العام 384 ق م، كيف أن ولوج الحقيقة يمكن أن يتم بطرق أخرى غير العقل، وليس فقط عن طريقه: لأن هناك أيضًا وظيفة للـقلب، تسمح بالانتقال من مفهوم الجمال الحسِّي إلى مفهوم الجمال الكامل للمثال الجلي.</a:t>
            </a:r>
          </a:p>
          <a:p>
            <a:pPr algn="r" rtl="1"/>
            <a:endParaRPr lang="en-US" dirty="0"/>
          </a:p>
        </p:txBody>
      </p:sp>
    </p:spTree>
    <p:extLst>
      <p:ext uri="{BB962C8B-B14F-4D97-AF65-F5344CB8AC3E}">
        <p14:creationId xmlns:p14="http://schemas.microsoft.com/office/powerpoint/2010/main" val="52296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62886"/>
            <a:ext cx="10820400" cy="5355800"/>
          </a:xfrm>
        </p:spPr>
        <p:txBody>
          <a:bodyPr/>
          <a:lstStyle/>
          <a:p>
            <a:pPr algn="r" rtl="1"/>
            <a:r>
              <a:rPr lang="ar-IQ" dirty="0"/>
              <a:t>المأدبة (حول الحب): يبيِّن هذا الحوار، الذي جرى تأليفه في العام 384 ق م، كيف أن ولوج الحقيقة يمكن أن يتم بطرق أخرى غير العقل، وليس فقط عن طريقه: لأن هناك أيضًا وظيفة للـقلب، تسمح بالانتقال من مفهوم الجمال الحسِّي إلى مفهوم الجمال الكامل للمثال الجلي.</a:t>
            </a:r>
          </a:p>
          <a:p>
            <a:pPr algn="r" rtl="1"/>
            <a:r>
              <a:rPr lang="ar-IQ" dirty="0"/>
              <a:t>الجمهورية: يشكل هذا الحوار، المجموع في عشر كتيبات تمت خلال عدة سنوات (ما بين أعوام 389 و369 ق م)، العمل الرئيسي لأفلاطون المتعلِّق بالفلسفة السياسية.</a:t>
            </a:r>
          </a:p>
          <a:p>
            <a:pPr algn="r" rtl="1"/>
            <a:endParaRPr lang="en-US" dirty="0"/>
          </a:p>
        </p:txBody>
      </p:sp>
    </p:spTree>
    <p:extLst>
      <p:ext uri="{BB962C8B-B14F-4D97-AF65-F5344CB8AC3E}">
        <p14:creationId xmlns:p14="http://schemas.microsoft.com/office/powerpoint/2010/main" val="378794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000033"/>
          </a:xfrm>
        </p:spPr>
        <p:txBody>
          <a:bodyPr>
            <a:normAutofit fontScale="90000"/>
          </a:bodyPr>
          <a:lstStyle/>
          <a:p>
            <a:pPr algn="ctr"/>
            <a:r>
              <a:rPr lang="ar-IQ" dirty="0">
                <a:solidFill>
                  <a:schemeClr val="accent2"/>
                </a:solidFill>
              </a:rPr>
              <a:t>فلسفته</a:t>
            </a:r>
            <a:r>
              <a:rPr lang="ar-IQ" dirty="0"/>
              <a:t/>
            </a:r>
            <a:br>
              <a:rPr lang="ar-IQ" dirty="0"/>
            </a:br>
            <a:endParaRPr lang="en-US" dirty="0"/>
          </a:p>
        </p:txBody>
      </p:sp>
      <p:sp>
        <p:nvSpPr>
          <p:cNvPr id="3" name="Content Placeholder 2"/>
          <p:cNvSpPr>
            <a:spLocks noGrp="1"/>
          </p:cNvSpPr>
          <p:nvPr>
            <p:ph idx="1"/>
          </p:nvPr>
        </p:nvSpPr>
        <p:spPr>
          <a:xfrm>
            <a:off x="685800" y="1416676"/>
            <a:ext cx="10820400" cy="4802009"/>
          </a:xfrm>
        </p:spPr>
        <p:txBody>
          <a:bodyPr/>
          <a:lstStyle/>
          <a:p>
            <a:pPr algn="r" rtl="1"/>
            <a:r>
              <a:rPr lang="ar-IQ" dirty="0"/>
              <a:t>لقد أسس أفلاطون الفلسفة المثالية وعرف </a:t>
            </a:r>
            <a:r>
              <a:rPr lang="ar-IQ" dirty="0">
                <a:hlinkClick r:id="rId2" tooltip="الفلسفة"/>
              </a:rPr>
              <a:t>الفلسفة</a:t>
            </a:r>
            <a:r>
              <a:rPr lang="ar-IQ" dirty="0"/>
              <a:t> بأنها السعي الدائم لتحصيل المعرفة الكلية الشاملة التي تستخدم العقل وسيلة لها وتجعل الوصول إلى الحقيقة أسمى </a:t>
            </a:r>
            <a:r>
              <a:rPr lang="ar-IQ" dirty="0" smtClean="0"/>
              <a:t>غاياتها</a:t>
            </a:r>
            <a:r>
              <a:rPr lang="ar-IQ" baseline="30000" dirty="0" smtClean="0"/>
              <a:t>.</a:t>
            </a:r>
          </a:p>
          <a:p>
            <a:pPr algn="r" rtl="1"/>
            <a:r>
              <a:rPr lang="ar-IQ" dirty="0"/>
              <a:t>تميِّز الميتافيزياء الأفلاطونية بين عالمين: العالم الأول، أو </a:t>
            </a:r>
            <a:r>
              <a:rPr lang="ar-IQ" dirty="0">
                <a:solidFill>
                  <a:schemeClr val="accent1"/>
                </a:solidFill>
              </a:rPr>
              <a:t>العالم المحسوس</a:t>
            </a:r>
            <a:r>
              <a:rPr lang="ar-IQ" dirty="0"/>
              <a:t>، هو عالم التعددية، عالم الصيرورة والفساد. ويقع هذا العالم بين الوجود واللاوجود، ويُعتبَر منبعًا للأوهام (معنى استعارة الكهف) لأن حقيقته مستفادة من غيره، من حيث كونه لا يجد مبدأ وجوده إلا في العالم الحقيقي للـمُثُل المعقولة، التي هي نماذج مثالية تتمثل فيها الأشياء المحسوسة بصورة مشوَّهة. ذلك لأن الأشياء لا توجد إلاَّ عبر المحاكاة والمشاركة، ولأن كينونتها هي نتيجة ومحصلِّة لعملية يؤديها </a:t>
            </a:r>
            <a:r>
              <a:rPr lang="ar-IQ" dirty="0">
                <a:hlinkClick r:id="rId3" tooltip="الفيض"/>
              </a:rPr>
              <a:t>الفيض</a:t>
            </a:r>
            <a:r>
              <a:rPr lang="ar-IQ" dirty="0"/>
              <a:t>، كـصانع إلهي، أعطى شكلاً للمادة التي هي، في حدِّ ذاتها، أزلية وغير مخلوقة (تيميوس</a:t>
            </a:r>
            <a:r>
              <a:rPr lang="ar-IQ" dirty="0" smtClean="0"/>
              <a:t>).</a:t>
            </a:r>
          </a:p>
          <a:p>
            <a:pPr marL="0" indent="0" algn="r" rtl="1">
              <a:buNone/>
            </a:pPr>
            <a:r>
              <a:rPr lang="ar-IQ" dirty="0"/>
              <a:t> </a:t>
            </a:r>
            <a:r>
              <a:rPr lang="ar-IQ" dirty="0" smtClean="0"/>
              <a:t>اما العالم الاخر وهو عالم </a:t>
            </a:r>
            <a:r>
              <a:rPr lang="ar-IQ" dirty="0" smtClean="0">
                <a:solidFill>
                  <a:schemeClr val="accent1"/>
                </a:solidFill>
              </a:rPr>
              <a:t>المثل العليا </a:t>
            </a:r>
            <a:r>
              <a:rPr lang="ar-IQ" dirty="0" smtClean="0"/>
              <a:t>وهو </a:t>
            </a:r>
            <a:r>
              <a:rPr lang="ar-IQ" dirty="0"/>
              <a:t>العالم الحقيقي للـمُثُل المعقولة، التي هي نماذج مثالية تتمثل فيها الأشياء المحسوسة بصورة مشوَّهة. ذلك لأن الأشياء لا توجد إلاَّ عبر المحاكاة والمشاركة، ولأن كينونتها هي نتيجة ومحصلِّة لعملية يؤديها </a:t>
            </a:r>
            <a:r>
              <a:rPr lang="ar-IQ" dirty="0">
                <a:hlinkClick r:id="rId3" tooltip="الفيض"/>
              </a:rPr>
              <a:t>الفيض</a:t>
            </a:r>
            <a:r>
              <a:rPr lang="ar-IQ" dirty="0"/>
              <a:t>، كـصانع إلهي، أعطى شكلاً للمادة التي هي، في حدِّ ذاتها، أزلية وغير مخلوقة </a:t>
            </a:r>
            <a:endParaRPr lang="en-US" dirty="0"/>
          </a:p>
        </p:txBody>
      </p:sp>
    </p:spTree>
    <p:extLst>
      <p:ext uri="{BB962C8B-B14F-4D97-AF65-F5344CB8AC3E}">
        <p14:creationId xmlns:p14="http://schemas.microsoft.com/office/powerpoint/2010/main" val="118554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dirty="0" smtClean="0">
                <a:solidFill>
                  <a:srgbClr val="FF0000"/>
                </a:solidFill>
              </a:rPr>
              <a:t>نظرية التذكر</a:t>
            </a:r>
            <a:endParaRPr lang="en-US" dirty="0">
              <a:solidFill>
                <a:srgbClr val="FF0000"/>
              </a:solidFill>
            </a:endParaRPr>
          </a:p>
        </p:txBody>
      </p:sp>
      <p:sp>
        <p:nvSpPr>
          <p:cNvPr id="3" name="Content Placeholder 2"/>
          <p:cNvSpPr>
            <a:spLocks noGrp="1"/>
          </p:cNvSpPr>
          <p:nvPr>
            <p:ph idx="1"/>
          </p:nvPr>
        </p:nvSpPr>
        <p:spPr/>
        <p:txBody>
          <a:bodyPr/>
          <a:lstStyle/>
          <a:p>
            <a:pPr algn="r" rtl="1"/>
            <a:r>
              <a:rPr lang="ar-IQ" dirty="0"/>
              <a:t>كيف يمكننا الاستغراق في عالم المُثُل والتوصل إلى المعرفة؟ في كتابه فيدروس، يشرح أفلاطون عملية سقوط النفس البشرية التي هَوَتْ إلى عالم المحسوسات – بعد أن عاشت في العالم العلوي - من خلال اتحادها مع الجسم. لكن هذه النفس، وعن طريق تلمُّسها لذلك المحسوس، تصبح قادرة على دخول أعماق ذاتها لتكتشف، كالذاكرة المنسية، الماهية الجلية التي سبق أن تأمَّلتها في حياتها الماضية: وهذه هي </a:t>
            </a:r>
            <a:r>
              <a:rPr lang="ar-IQ" dirty="0">
                <a:hlinkClick r:id="rId2" tooltip="نظرية التذكر (الصفحة غير موجودة)"/>
              </a:rPr>
              <a:t>نظرية التذكر</a:t>
            </a:r>
            <a:r>
              <a:rPr lang="ar-IQ" dirty="0"/>
              <a:t>، التي يعبِّر عنها بشكل رئيسي في كتابه </a:t>
            </a:r>
            <a:r>
              <a:rPr lang="ar-IQ" dirty="0">
                <a:hlinkClick r:id="rId3" tooltip="مينون"/>
              </a:rPr>
              <a:t>مينون</a:t>
            </a:r>
            <a:r>
              <a:rPr lang="ar-IQ" dirty="0"/>
              <a:t>، من خلال استجواب العبد الشاب وملاحظات سقراط الذي "توصل" لأن يجد في نفس ذلك العبد مبدأً هندسيًا لم يتعلَّمه هذا الأخير في حياته.</a:t>
            </a:r>
            <a:endParaRPr lang="en-US" dirty="0"/>
          </a:p>
        </p:txBody>
      </p:sp>
    </p:spTree>
    <p:extLst>
      <p:ext uri="{BB962C8B-B14F-4D97-AF65-F5344CB8AC3E}">
        <p14:creationId xmlns:p14="http://schemas.microsoft.com/office/powerpoint/2010/main" val="3952811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solidFill>
                  <a:srgbClr val="FF0000"/>
                </a:solidFill>
              </a:rPr>
              <a:t>الديالكتيك الافلاطوني</a:t>
            </a:r>
            <a:endParaRPr lang="en-US" dirty="0">
              <a:solidFill>
                <a:srgbClr val="FF0000"/>
              </a:solidFill>
            </a:endParaRPr>
          </a:p>
        </p:txBody>
      </p:sp>
      <p:sp>
        <p:nvSpPr>
          <p:cNvPr id="3" name="Content Placeholder 2"/>
          <p:cNvSpPr>
            <a:spLocks noGrp="1"/>
          </p:cNvSpPr>
          <p:nvPr>
            <p:ph idx="1"/>
          </p:nvPr>
        </p:nvSpPr>
        <p:spPr/>
        <p:txBody>
          <a:bodyPr/>
          <a:lstStyle/>
          <a:p>
            <a:pPr algn="r" rtl="1"/>
            <a:r>
              <a:rPr lang="ar-IQ" dirty="0" smtClean="0"/>
              <a:t>إن </a:t>
            </a:r>
            <a:r>
              <a:rPr lang="ar-IQ" dirty="0"/>
              <a:t>فنَّ الحوار والجدل، أو لنقل </a:t>
            </a:r>
            <a:r>
              <a:rPr lang="ar-IQ" dirty="0">
                <a:hlinkClick r:id="rId2" tooltip="الديالكتيكا"/>
              </a:rPr>
              <a:t>الديالكتيكا</a:t>
            </a:r>
            <a:r>
              <a:rPr lang="ar-IQ" dirty="0"/>
              <a:t>، هو ما يسمح للنفس بأن تترفَّع عن عالم الأشياء المتعددة والمتحولة إلى العالم العياني للأفكار. لأنه عن طريق هذه الديالكتيكا المتصاعدة نحو الأصول، يتعرَّف الفكر إلى العلم انطلاقًا من الرأي الذي هو المعرفة العامية المتشكِّلة من الخيالات والاعتقادات وخلط الصحيح بالخطأ. هنا تصبح </a:t>
            </a:r>
            <a:r>
              <a:rPr lang="ar-IQ" dirty="0">
                <a:hlinkClick r:id="rId3" tooltip="رياضيات"/>
              </a:rPr>
              <a:t>الرياضيات</a:t>
            </a:r>
            <a:r>
              <a:rPr lang="ar-IQ" dirty="0"/>
              <a:t>، ذلك العلم الفيثاغوري المتعلق بالأعداد والأشكال، مجرد دراسة تمهيدية. لأنه عندما نتعلَّم هذه الرياضيات "من أجل المعرفة، وليس من أجل العمليات التجارية" يصبح بوسعنا عن طريقها "تفتيح النفس [...] للتأمل وللحقيقة". لأن الدرجة العليا من المعرفة، التي تأتي نتيجة التصعيد الديالكتيكي، هي تلك المعرفة الكشفية التي نتعرَّف عن طريقها إلى الأشياء الجلية.</a:t>
            </a:r>
          </a:p>
          <a:p>
            <a:pPr algn="r" rtl="1"/>
            <a:r>
              <a:rPr lang="ar-IQ" dirty="0"/>
              <a:t>لذلك فإنه يجب على الإنسان - الذي ينتمي إلى عالمين – أن يتحرر من الجسم (المادة) ليعيش وفق متطلبات الروح ذات الطبيعة الخالدة، كما توحي بذلك </a:t>
            </a:r>
            <a:r>
              <a:rPr lang="ar-IQ" dirty="0">
                <a:hlinkClick r:id="rId4" tooltip="نظرية التذكر (الصفحة غير موجودة)"/>
              </a:rPr>
              <a:t>نظرية التذكر</a:t>
            </a:r>
            <a:r>
              <a:rPr lang="ar-IQ" dirty="0"/>
              <a:t> وتحاول البرهنة عليه حجج </a:t>
            </a:r>
            <a:r>
              <a:rPr lang="ar-IQ" dirty="0">
                <a:hlinkClick r:id="rId5" tooltip="فيدون (الصفحة غير موجودة)"/>
              </a:rPr>
              <a:t>فيدون</a:t>
            </a:r>
            <a:r>
              <a:rPr lang="ar-IQ" dirty="0"/>
              <a:t>. من أجل" فإن الفضيلة، التي تقود إلى السعادة الحقيقية، تتحقق، بشكل أساسي، عن هي التناغم النفسي الناجم عن خضوع الحساسية للقلب الخاضع لحكمة العقل. وبالتالي، فإن هدف الدولة يصبح، على الصعيد العام، حكم المدينة المبنية بحيث يتَّجه جميع مواطنيها نحو الفضيلة.</a:t>
            </a:r>
          </a:p>
          <a:p>
            <a:pPr algn="r" rtl="1"/>
            <a:endParaRPr lang="en-US" dirty="0"/>
          </a:p>
        </p:txBody>
      </p:sp>
    </p:spTree>
    <p:extLst>
      <p:ext uri="{BB962C8B-B14F-4D97-AF65-F5344CB8AC3E}">
        <p14:creationId xmlns:p14="http://schemas.microsoft.com/office/powerpoint/2010/main" val="439948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80</TotalTime>
  <Words>413</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Times New Roman</vt:lpstr>
      <vt:lpstr>Vapor Trail</vt:lpstr>
      <vt:lpstr>Plato</vt:lpstr>
      <vt:lpstr> حياته</vt:lpstr>
      <vt:lpstr>PowerPoint Presentation</vt:lpstr>
      <vt:lpstr>مؤلَّفاته </vt:lpstr>
      <vt:lpstr>PowerPoint Presentation</vt:lpstr>
      <vt:lpstr>PowerPoint Presentation</vt:lpstr>
      <vt:lpstr>فلسفته </vt:lpstr>
      <vt:lpstr>نظرية التذكر</vt:lpstr>
      <vt:lpstr>الديالكتيك الافلاطوني</vt:lpstr>
      <vt:lpstr>نظرية المعرفة عند أفلاطون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dc:title>
  <dc:creator>hassan jenzy</dc:creator>
  <cp:lastModifiedBy>hassan jenzy</cp:lastModifiedBy>
  <cp:revision>6</cp:revision>
  <dcterms:created xsi:type="dcterms:W3CDTF">2018-12-05T20:13:18Z</dcterms:created>
  <dcterms:modified xsi:type="dcterms:W3CDTF">2018-12-05T21:33:48Z</dcterms:modified>
</cp:coreProperties>
</file>